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</p:sldMasterIdLst>
  <p:notesMasterIdLst>
    <p:notesMasterId r:id="rId24"/>
  </p:notesMasterIdLst>
  <p:sldIdLst>
    <p:sldId id="256" r:id="rId9"/>
    <p:sldId id="305" r:id="rId10"/>
    <p:sldId id="313" r:id="rId11"/>
    <p:sldId id="314" r:id="rId12"/>
    <p:sldId id="315" r:id="rId13"/>
    <p:sldId id="317" r:id="rId14"/>
    <p:sldId id="316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FDC0E-B725-4308-818E-78A7F09C03D7}" type="datetimeFigureOut">
              <a:rPr lang="en-US" smtClean="0"/>
              <a:t>12/11/2021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39DC24-F536-438A-9AF6-3895329878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03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9DC24-F536-438A-9AF6-3895329878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655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61DA7-F99E-4EED-8AA5-7AEAE73FEC4A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275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20A97-FFE0-41A1-BDDF-EEC801C5E6DF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7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A816D-2CAE-4502-8F78-89010C437569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584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875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166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124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896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76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896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6336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635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EF0DF-BBF7-40F3-BBDF-5FA82069E2DE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706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819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3140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63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6380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160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9713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709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4309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993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71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46F1-8D47-4DF8-9359-C61BBAED1361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383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3944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0309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1969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040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277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1825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464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7008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495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02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82B8-89B6-4371-8372-1CB184EC10B7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557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884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39105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9073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1053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8526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0183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2182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20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648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65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949A-D46B-4058-B06B-847C0239AAE9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884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6512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660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6119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19576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4483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62686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87159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0063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1772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5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757C8-ED59-4491-B0D7-24B4B9BE841A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1656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716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3708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461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5520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781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4953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99708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4684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5476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56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7F35-6CC6-4B3D-86CC-F16FBD2288A2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4139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54905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361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23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49863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6122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2484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76355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91439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15728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4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280C4-376B-406A-9F98-92BEDE1C93F1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23754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69803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3552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25178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5129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6785" y="69851"/>
            <a:ext cx="12018433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4667" y="1449389"/>
            <a:ext cx="12026900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667" y="1397000"/>
            <a:ext cx="12026900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667" y="2976564"/>
            <a:ext cx="12026900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C42C-53F4-415C-9C1E-9DC4188FCE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879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380AD-EFA3-4C5A-8455-61D4AF9E21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59565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5" name="Rounded Rectangle 4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 flipV="1">
            <a:off x="93134" y="2376489"/>
            <a:ext cx="12018433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134" y="2341564"/>
            <a:ext cx="12018433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018" y="2468564"/>
            <a:ext cx="12020549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8F51D-D5F3-40DA-AB76-CDDB4F0E24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1028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7B34A-022A-47EE-BDE9-7FB5A42A29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69565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7EDE9-88F9-424A-AFC3-53307EF461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09007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2135B-E737-4BCF-AD53-22511D9239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91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F3F54-75F2-4DF2-A18D-BC2D2BF7C9F6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55596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F3DF-1564-4D3A-9E20-F0D28EA1FF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104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6" name="Rounded Rectangle 5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022F6-F126-4461-85A9-5229CDE9A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28953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91018" y="4683126"/>
            <a:ext cx="12009967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018" y="4649789"/>
            <a:ext cx="12009967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018" y="4773614"/>
            <a:ext cx="12009967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4733" y="6208713"/>
            <a:ext cx="609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41C6B-3A6A-4488-885F-40C6F498F3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37317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AA8EB-A7AA-4EC9-B9E5-44201FAAB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81511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F32-74C5-4BDA-A21B-1A03955EEF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25693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696464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2EEE-BDDD-42EC-A1B3-955E493B97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177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251F9-5253-4009-8AF7-34B997B5869C}" type="datetime1">
              <a:rPr lang="en-US" smtClean="0"/>
              <a:t>12/11/2021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BD12E-1238-421D-920D-D7942B8FF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7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61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47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16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67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53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86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84668" y="69850"/>
            <a:ext cx="12018433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1219200" y="274638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1219200" y="1447800"/>
            <a:ext cx="10363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696464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4733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BC053E-F306-41B7-89FA-BB7BA32F661E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506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17073" y="895989"/>
            <a:ext cx="941416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INSEFOODS ACADEMIC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EXCHANGE VISIT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DEPARMENT OF AGRICULTURAL ECONOMICS</a:t>
            </a: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NAIROBI</a:t>
            </a:r>
          </a:p>
          <a:p>
            <a:pPr algn="ct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</a:p>
          <a:p>
            <a:pPr algn="ct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Obel-Gor, Christopher (PhD-AgEcon)</a:t>
            </a: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DECEMBER, 2021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3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G Times" pitchFamily="18" charset="0"/>
                <a:cs typeface="Times New Roman" panose="02020603050405020304" pitchFamily="18" charset="0"/>
              </a:rPr>
              <a:t>Production or financial records?</a:t>
            </a:r>
            <a:r>
              <a:rPr lang="en-GB" smtClean="0"/>
              <a:t>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09800" y="1981200"/>
            <a:ext cx="78486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cs typeface="Times New Roman" panose="02020603050405020304" pitchFamily="18" charset="0"/>
              </a:rPr>
              <a:t>On the farm, there are two distinct types of records—financial and production. </a:t>
            </a:r>
          </a:p>
          <a:p>
            <a:pPr eaLnBrk="1" hangingPunct="1"/>
            <a:r>
              <a:rPr lang="en-US" smtClean="0">
                <a:cs typeface="Times New Roman" panose="02020603050405020304" pitchFamily="18" charset="0"/>
              </a:rPr>
              <a:t>+Financial records relate primarily to money or the financial interactions of the farm.</a:t>
            </a:r>
          </a:p>
          <a:p>
            <a:pPr eaLnBrk="1" hangingPunct="1"/>
            <a:r>
              <a:rPr lang="en-US" smtClean="0">
                <a:cs typeface="Times New Roman" panose="02020603050405020304" pitchFamily="18" charset="0"/>
              </a:rPr>
              <a:t> +Financial records justify or prove farm </a:t>
            </a:r>
            <a:r>
              <a:rPr lang="en-US" b="1" smtClean="0">
                <a:cs typeface="Times New Roman" panose="02020603050405020304" pitchFamily="18" charset="0"/>
              </a:rPr>
              <a:t>income</a:t>
            </a:r>
            <a:r>
              <a:rPr lang="en-US" smtClean="0">
                <a:cs typeface="Times New Roman" panose="02020603050405020304" pitchFamily="18" charset="0"/>
              </a:rPr>
              <a:t> or </a:t>
            </a:r>
            <a:r>
              <a:rPr lang="en-US" b="1" smtClean="0">
                <a:cs typeface="Times New Roman" panose="02020603050405020304" pitchFamily="18" charset="0"/>
              </a:rPr>
              <a:t>expense</a:t>
            </a:r>
            <a:r>
              <a:rPr lang="en-US" smtClean="0">
                <a:cs typeface="Times New Roman" panose="02020603050405020304" pitchFamily="18" charset="0"/>
              </a:rPr>
              <a:t> transactions. </a:t>
            </a:r>
          </a:p>
          <a:p>
            <a:pPr eaLnBrk="1" hangingPunct="1"/>
            <a:endParaRPr lang="en-GB" smtClean="0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35B6D54-DE08-4A22-A163-D404ECF884DE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11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Financial records cont..</a:t>
            </a:r>
            <a:endParaRPr lang="en-GB" smtClean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anose="02020603050405020304" pitchFamily="18" charset="0"/>
              </a:rPr>
              <a:t>Product sales, operating expenses, equipment purchases, accounts payable, </a:t>
            </a:r>
          </a:p>
          <a:p>
            <a:pPr eaLnBrk="1" hangingPunct="1"/>
            <a:r>
              <a:rPr lang="en-US" smtClean="0">
                <a:cs typeface="Times New Roman" panose="02020603050405020304" pitchFamily="18" charset="0"/>
              </a:rPr>
              <a:t>+accounts receivable, inventories, depreciation records, </a:t>
            </a:r>
          </a:p>
          <a:p>
            <a:pPr eaLnBrk="1" hangingPunct="1"/>
            <a:r>
              <a:rPr lang="en-US" smtClean="0">
                <a:cs typeface="Times New Roman" panose="02020603050405020304" pitchFamily="18" charset="0"/>
              </a:rPr>
              <a:t>+loan balances and price information are all examples of financial records. </a:t>
            </a:r>
            <a:endParaRPr lang="en-GB" smtClean="0">
              <a:cs typeface="Times New Roman" panose="02020603050405020304" pitchFamily="18" charset="0"/>
            </a:endParaRPr>
          </a:p>
          <a:p>
            <a:pPr eaLnBrk="1" hangingPunct="1"/>
            <a:endParaRPr lang="en-GB" smtClean="0"/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560BA9-3C82-4E31-858E-3BA576271FF2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00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Production records</a:t>
            </a:r>
            <a:endParaRPr lang="en-GB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cs typeface="Times New Roman" panose="02020603050405020304" pitchFamily="18" charset="0"/>
              </a:rPr>
              <a:t>Production records are items that relate to: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cs typeface="Times New Roman" panose="02020603050405020304" pitchFamily="18" charset="0"/>
              </a:rPr>
              <a:t>+ quantities of inputs and levels of production by enterprise and/or by resource type.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cs typeface="Times New Roman" panose="02020603050405020304" pitchFamily="18" charset="0"/>
              </a:rPr>
              <a:t> +They consist of crop yields, plant populations, calves born, pounds of milk produced,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cs typeface="Times New Roman" panose="02020603050405020304" pitchFamily="18" charset="0"/>
              </a:rPr>
              <a:t>+weaning weights, death loss, etc. </a:t>
            </a:r>
            <a:endParaRPr lang="en-GB" sz="280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Both production and financial records are important to the efficient management of today’s farm business. </a:t>
            </a:r>
            <a:endParaRPr lang="en-GB" sz="2800"/>
          </a:p>
        </p:txBody>
      </p:sp>
      <p:sp>
        <p:nvSpPr>
          <p:cNvPr id="63492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74E734C-D288-4CB7-B77A-6B42A100B318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3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G Times" pitchFamily="18" charset="0"/>
                <a:cs typeface="Times New Roman" panose="02020603050405020304" pitchFamily="18" charset="0"/>
              </a:rPr>
              <a:t>Selecting a recordkeeping system</a:t>
            </a:r>
            <a:r>
              <a:rPr lang="en-GB" smtClean="0"/>
              <a:t> 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Selecting a record-keeping system should depend on the expected use of the records.</a:t>
            </a:r>
          </a:p>
          <a:p>
            <a:pPr eaLnBrk="1" hangingPunct="1"/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+ There is no “best” record keeping system for all situations, but, at minimum, a farm records system should:</a:t>
            </a:r>
          </a:p>
          <a:p>
            <a:pPr eaLnBrk="1" hangingPunct="1"/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+provide accurate and necessary information </a:t>
            </a:r>
            <a:endParaRPr lang="en-GB" sz="2800">
              <a:latin typeface="CG Times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- fit into the farm organization or framework</a:t>
            </a:r>
            <a:r>
              <a:rPr lang="en-GB" sz="2800">
                <a:latin typeface="CG Times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: </a:t>
            </a:r>
          </a:p>
          <a:p>
            <a:pPr eaLnBrk="1" hangingPunct="1"/>
            <a:r>
              <a:rPr lang="en-US" sz="2800">
                <a:latin typeface="CG Times" pitchFamily="18" charset="0"/>
                <a:cs typeface="Times New Roman" panose="02020603050405020304" pitchFamily="18" charset="0"/>
              </a:rPr>
              <a:t>+- be available in a form to aid decisionmaking </a:t>
            </a:r>
            <a:endParaRPr lang="en-GB" sz="2800">
              <a:latin typeface="CG Times" pitchFamily="18" charset="0"/>
              <a:cs typeface="Times New Roman" panose="02020603050405020304" pitchFamily="18" charset="0"/>
            </a:endParaRPr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0BDBB9-3DAB-488E-A2B4-147116790EFF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69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latin typeface="CG Times" pitchFamily="18" charset="0"/>
                <a:cs typeface="Times New Roman" pitchFamily="18" charset="0"/>
              </a:rPr>
              <a:t>Selecting a recordkeeping system cont..</a:t>
            </a:r>
            <a:r>
              <a:rPr lang="en-GB"/>
              <a:t>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latin typeface="CG Times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>
                <a:latin typeface="CG Times" pitchFamily="18" charset="0"/>
                <a:cs typeface="Times New Roman" panose="02020603050405020304" pitchFamily="18" charset="0"/>
              </a:rPr>
              <a:t>double-entry accounting system</a:t>
            </a:r>
            <a:r>
              <a:rPr lang="en-US" sz="2800" dirty="0">
                <a:latin typeface="CG Times" pitchFamily="18" charset="0"/>
                <a:cs typeface="Times New Roman" panose="02020603050405020304" pitchFamily="18" charset="0"/>
              </a:rPr>
              <a:t> provides the most detailed accounting of farm business transactions. </a:t>
            </a:r>
          </a:p>
          <a:p>
            <a:pPr eaLnBrk="1" hangingPunct="1"/>
            <a:r>
              <a:rPr lang="en-US" sz="2800" dirty="0">
                <a:latin typeface="CG Times" pitchFamily="18" charset="0"/>
                <a:cs typeface="Times New Roman" panose="02020603050405020304" pitchFamily="18" charset="0"/>
              </a:rPr>
              <a:t>A significant amount of time is usually needed to learn and implement such a system. </a:t>
            </a:r>
          </a:p>
          <a:p>
            <a:pPr eaLnBrk="1" hangingPunct="1"/>
            <a:r>
              <a:rPr lang="en-US" sz="2800" dirty="0">
                <a:latin typeface="CG Times" pitchFamily="18" charset="0"/>
                <a:cs typeface="Times New Roman" panose="02020603050405020304" pitchFamily="18" charset="0"/>
              </a:rPr>
              <a:t>The simpler </a:t>
            </a:r>
            <a:r>
              <a:rPr lang="en-US" sz="2800" b="1" dirty="0">
                <a:latin typeface="CG Times" pitchFamily="18" charset="0"/>
                <a:cs typeface="Times New Roman" panose="02020603050405020304" pitchFamily="18" charset="0"/>
              </a:rPr>
              <a:t>cash accounting system</a:t>
            </a:r>
            <a:r>
              <a:rPr lang="en-US" sz="2800" dirty="0">
                <a:latin typeface="CG Times" pitchFamily="18" charset="0"/>
                <a:cs typeface="Times New Roman" panose="02020603050405020304" pitchFamily="18" charset="0"/>
              </a:rPr>
              <a:t>, with inventory adjustments, will suffice for most farm operations, and is an accepted method of reporting income and expenses for tax purposes</a:t>
            </a:r>
            <a:r>
              <a:rPr lang="en-GB" sz="2800" dirty="0"/>
              <a:t> </a:t>
            </a:r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684718E-621A-473C-87A7-07E8452BE850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5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Alex Wasonga Dianga , Ken Lohento and Eric Bosire (2020). Supporting and Scaling Up Youth Agripreneurship in Kenya.</a:t>
            </a:r>
          </a:p>
          <a:p>
            <a:r>
              <a:rPr lang="en-US" dirty="0" smtClean="0"/>
              <a:t>Boidurjo Rick Mukhopadhyay. (March, 2020). Agribusiness, Agri-entrepreneurship and Sustainable Intensification</a:t>
            </a:r>
          </a:p>
          <a:p>
            <a:r>
              <a:rPr lang="en-US" dirty="0" smtClean="0"/>
              <a:t>Republic of Kenya. (June, 2012). National Agricultural Sector Extension Policy (NASEP)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6380AD-EFA3-4C5A-8455-61D4AF9E2120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04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GUEST LECTURE TO FACULTY OF AGRICULTURE YEAR 1 STUDENTS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TOPIC: Agripreneurship</a:t>
            </a:r>
          </a:p>
          <a:p>
            <a:r>
              <a:rPr lang="en-US" dirty="0" smtClean="0"/>
              <a:t>Background: In many Developing countries including Kenya, the Agricultural sector is still the most dominant contributor to the economic growth in the country. </a:t>
            </a:r>
          </a:p>
          <a:p>
            <a:r>
              <a:rPr lang="en-US" dirty="0" smtClean="0"/>
              <a:t>According to RoK (2012) </a:t>
            </a:r>
            <a:r>
              <a:rPr lang="en-US" dirty="0" smtClean="0">
                <a:latin typeface="Times New Roman" panose="02020603050405020304" pitchFamily="18" charset="0"/>
              </a:rPr>
              <a:t>agriculture </a:t>
            </a:r>
            <a:r>
              <a:rPr lang="en-US" dirty="0">
                <a:latin typeface="Times New Roman" panose="02020603050405020304" pitchFamily="18" charset="0"/>
              </a:rPr>
              <a:t>is the mainstay </a:t>
            </a:r>
            <a:r>
              <a:rPr lang="en-US" dirty="0" smtClean="0">
                <a:latin typeface="Times New Roman" panose="02020603050405020304" pitchFamily="18" charset="0"/>
              </a:rPr>
              <a:t>of Kenya’s </a:t>
            </a:r>
            <a:r>
              <a:rPr lang="en-US" dirty="0">
                <a:latin typeface="Times New Roman" panose="02020603050405020304" pitchFamily="18" charset="0"/>
              </a:rPr>
              <a:t>economy, </a:t>
            </a:r>
            <a:r>
              <a:rPr lang="en-US" dirty="0" smtClean="0">
                <a:latin typeface="Times New Roman" panose="02020603050405020304" pitchFamily="18" charset="0"/>
              </a:rPr>
              <a:t>currently contributing </a:t>
            </a:r>
            <a:r>
              <a:rPr lang="en-US" dirty="0">
                <a:latin typeface="Times New Roman" panose="02020603050405020304" pitchFamily="18" charset="0"/>
              </a:rPr>
              <a:t>24 per cent of </a:t>
            </a:r>
            <a:r>
              <a:rPr lang="en-US" dirty="0" smtClean="0">
                <a:latin typeface="Times New Roman" panose="02020603050405020304" pitchFamily="18" charset="0"/>
              </a:rPr>
              <a:t>the GDP </a:t>
            </a:r>
            <a:r>
              <a:rPr lang="en-US" dirty="0">
                <a:latin typeface="Times New Roman" panose="02020603050405020304" pitchFamily="18" charset="0"/>
              </a:rPr>
              <a:t>directly, and another 27 </a:t>
            </a:r>
            <a:r>
              <a:rPr lang="en-US" dirty="0" smtClean="0">
                <a:latin typeface="Times New Roman" panose="02020603050405020304" pitchFamily="18" charset="0"/>
              </a:rPr>
              <a:t>per cent </a:t>
            </a:r>
            <a:r>
              <a:rPr lang="en-US" dirty="0">
                <a:latin typeface="Times New Roman" panose="02020603050405020304" pitchFamily="18" charset="0"/>
              </a:rPr>
              <a:t>indirectly.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49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 cont.. Agripreneurship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sector also accounts for 65 per cent of Kenya’s total exports; provides more than 18 per cent of formal employment; </a:t>
            </a:r>
            <a:endParaRPr lang="en-US" dirty="0" smtClean="0"/>
          </a:p>
          <a:p>
            <a:r>
              <a:rPr lang="en-US" dirty="0" smtClean="0"/>
              <a:t>accounts </a:t>
            </a:r>
            <a:r>
              <a:rPr lang="en-US" dirty="0"/>
              <a:t>for more than 70 per cent of informal employment in the rural areas, and </a:t>
            </a:r>
            <a:endParaRPr lang="en-US" dirty="0" smtClean="0"/>
          </a:p>
          <a:p>
            <a:r>
              <a:rPr lang="en-US" dirty="0" smtClean="0"/>
              <a:t>generally </a:t>
            </a:r>
            <a:r>
              <a:rPr lang="en-US" dirty="0"/>
              <a:t>provides a livelihood for close to 80 per</a:t>
            </a:r>
            <a:br>
              <a:rPr lang="en-US" dirty="0"/>
            </a:br>
            <a:r>
              <a:rPr lang="en-US" dirty="0"/>
              <a:t>cent of the Kenyan population. </a:t>
            </a:r>
          </a:p>
          <a:p>
            <a:r>
              <a:rPr lang="en-US" dirty="0"/>
              <a:t>Simply put, Agripreneurship refers to the act of turning an idea into a business venture in the agricultural sector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7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Agripreneur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definition, </a:t>
            </a:r>
            <a:r>
              <a:rPr lang="en-US" dirty="0" smtClean="0"/>
              <a:t>an Agripreneur </a:t>
            </a:r>
            <a:r>
              <a:rPr lang="en-US" dirty="0"/>
              <a:t>is an individual </a:t>
            </a:r>
            <a:r>
              <a:rPr lang="en-US" dirty="0" smtClean="0"/>
              <a:t>who:</a:t>
            </a:r>
          </a:p>
          <a:p>
            <a:r>
              <a:rPr lang="en-US" dirty="0" smtClean="0"/>
              <a:t>starts</a:t>
            </a:r>
            <a:r>
              <a:rPr lang="en-US" dirty="0"/>
              <a:t>, </a:t>
            </a:r>
            <a:r>
              <a:rPr lang="en-US" dirty="0" smtClean="0"/>
              <a:t>organizes </a:t>
            </a:r>
            <a:r>
              <a:rPr lang="en-US" dirty="0"/>
              <a:t>and manages a business venture </a:t>
            </a:r>
            <a:endParaRPr lang="en-US" dirty="0" smtClean="0"/>
          </a:p>
          <a:p>
            <a:r>
              <a:rPr lang="en-US" dirty="0" smtClean="0"/>
              <a:t>focusing </a:t>
            </a:r>
            <a:r>
              <a:rPr lang="en-US" dirty="0"/>
              <a:t>on the agricultural sector. </a:t>
            </a:r>
            <a:endParaRPr lang="en-US" dirty="0" smtClean="0"/>
          </a:p>
          <a:p>
            <a:r>
              <a:rPr lang="en-US" dirty="0" smtClean="0"/>
              <a:t>Broadly</a:t>
            </a:r>
            <a:r>
              <a:rPr lang="en-US" dirty="0"/>
              <a:t>, Agri-entrepreneurship or Agripreneurship provides value addition to agricultural resources typically engaging rural human resources (Boidurjo </a:t>
            </a:r>
            <a:r>
              <a:rPr lang="en-US" dirty="0" smtClean="0"/>
              <a:t>R.M, 2020)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i="1" dirty="0"/>
              <a:t>https://</a:t>
            </a:r>
            <a:r>
              <a:rPr lang="en-US" i="1" dirty="0" smtClean="0"/>
              <a:t>www.researchgate.net/publication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1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UNLOCKING THE SECTOR POTENTIAL (Through Commodity Value Chain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four identified Segments of a Commodity Value Chain include:</a:t>
            </a:r>
          </a:p>
          <a:p>
            <a:r>
              <a:rPr lang="en-US" dirty="0" smtClean="0"/>
              <a:t>INPUT SUPPLY Segment</a:t>
            </a:r>
          </a:p>
          <a:p>
            <a:r>
              <a:rPr lang="en-US" dirty="0" smtClean="0"/>
              <a:t>PRODUCTION Segment</a:t>
            </a:r>
          </a:p>
          <a:p>
            <a:r>
              <a:rPr lang="en-US" dirty="0" smtClean="0"/>
              <a:t>MARKET Segment</a:t>
            </a:r>
          </a:p>
          <a:p>
            <a:r>
              <a:rPr lang="en-US" dirty="0" smtClean="0"/>
              <a:t>CONSUMPTION Segment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8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OF THE VCA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objectives of the </a:t>
            </a:r>
            <a:r>
              <a:rPr lang="en-US" dirty="0" smtClean="0"/>
              <a:t>VCA:</a:t>
            </a:r>
          </a:p>
          <a:p>
            <a:r>
              <a:rPr lang="en-US" dirty="0" smtClean="0"/>
              <a:t>Identification/selection </a:t>
            </a:r>
            <a:r>
              <a:rPr lang="en-US" dirty="0"/>
              <a:t>of the target </a:t>
            </a:r>
            <a:r>
              <a:rPr lang="en-US" dirty="0" smtClean="0"/>
              <a:t>commodity </a:t>
            </a:r>
            <a:r>
              <a:rPr lang="en-US" dirty="0"/>
              <a:t>value chains</a:t>
            </a:r>
            <a:r>
              <a:rPr lang="en-US" dirty="0" smtClean="0"/>
              <a:t>,</a:t>
            </a:r>
          </a:p>
          <a:p>
            <a:r>
              <a:rPr lang="en-US" dirty="0" smtClean="0"/>
              <a:t>Mapping </a:t>
            </a:r>
            <a:r>
              <a:rPr lang="en-US" dirty="0"/>
              <a:t>the commodity Value Chains, </a:t>
            </a:r>
            <a:endParaRPr lang="en-US" dirty="0" smtClean="0"/>
          </a:p>
          <a:p>
            <a:r>
              <a:rPr lang="en-US" dirty="0" smtClean="0"/>
              <a:t>Identifying   </a:t>
            </a:r>
            <a:r>
              <a:rPr lang="en-US" dirty="0"/>
              <a:t>Bottlenecks and Constraints in the Value Chains and </a:t>
            </a:r>
            <a:endParaRPr lang="en-US" dirty="0" smtClean="0"/>
          </a:p>
          <a:p>
            <a:r>
              <a:rPr lang="en-US" dirty="0" smtClean="0"/>
              <a:t>developing </a:t>
            </a:r>
            <a:r>
              <a:rPr lang="en-US" dirty="0"/>
              <a:t>the desired  market interventions  and </a:t>
            </a:r>
            <a:endParaRPr lang="en-US" dirty="0" smtClean="0"/>
          </a:p>
          <a:p>
            <a:r>
              <a:rPr lang="en-US" dirty="0" smtClean="0"/>
              <a:t>opportunities </a:t>
            </a:r>
            <a:r>
              <a:rPr lang="en-US" dirty="0"/>
              <a:t>to address the constraints.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31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BD12E-1238-421D-920D-D7942B8FF21E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459" y="618565"/>
            <a:ext cx="9991165" cy="52580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14007" y="249233"/>
            <a:ext cx="525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An Example of an Agricultural Commodity Value Chain</a:t>
            </a:r>
          </a:p>
        </p:txBody>
      </p:sp>
    </p:spTree>
    <p:extLst>
      <p:ext uri="{BB962C8B-B14F-4D97-AF65-F5344CB8AC3E}">
        <p14:creationId xmlns:p14="http://schemas.microsoft.com/office/powerpoint/2010/main" val="1759885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534400" cy="1447800"/>
          </a:xfrm>
        </p:spPr>
        <p:txBody>
          <a:bodyPr/>
          <a:lstStyle/>
          <a:p>
            <a:pPr eaLnBrk="1" hangingPunct="1"/>
            <a:r>
              <a:rPr lang="en-GB" b="1" smtClean="0"/>
              <a:t>Record-keeping or record analysis?</a:t>
            </a:r>
            <a:br>
              <a:rPr lang="en-GB" b="1" smtClean="0"/>
            </a:br>
            <a:endParaRPr lang="en-GB" b="1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05000" y="1447800"/>
            <a:ext cx="8534400" cy="5029200"/>
          </a:xfrm>
        </p:spPr>
        <p:txBody>
          <a:bodyPr/>
          <a:lstStyle/>
          <a:p>
            <a:pPr eaLnBrk="1" hangingPunct="1"/>
            <a:r>
              <a:rPr lang="en-GB" sz="2800"/>
              <a:t>Record-keeping refers to keeping, filing, categorizing and maintaining farm financial and production information.</a:t>
            </a:r>
            <a:endParaRPr lang="en-US" sz="2800"/>
          </a:p>
          <a:p>
            <a:pPr eaLnBrk="1" hangingPunct="1"/>
            <a:r>
              <a:rPr lang="en-GB" sz="2800"/>
              <a:t> Record-keeping can be accomplished through a variety of methods, from a basic hand record-keeping method to an elaborate computerized system. </a:t>
            </a:r>
          </a:p>
          <a:p>
            <a:pPr eaLnBrk="1" hangingPunct="1"/>
            <a:r>
              <a:rPr lang="en-GB" sz="2800"/>
              <a:t>Record analysis refers to evaluating farm records. The evaluation process allows a farm manager to make informed decisions based on actual (or projected) farm performance.</a:t>
            </a:r>
          </a:p>
          <a:p>
            <a:pPr eaLnBrk="1" hangingPunct="1"/>
            <a:endParaRPr lang="en-GB" sz="2800"/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B49EF4A-A5D1-443F-AF56-D7CB074985D2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95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Record Keeping cont..</a:t>
            </a:r>
            <a:endParaRPr lang="en-GB" smtClean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09800" y="1981200"/>
            <a:ext cx="8077200" cy="4419600"/>
          </a:xfrm>
        </p:spPr>
        <p:txBody>
          <a:bodyPr/>
          <a:lstStyle/>
          <a:p>
            <a:pPr eaLnBrk="1" hangingPunct="1"/>
            <a:r>
              <a:rPr lang="en-GB" sz="2800"/>
              <a:t> Obviously, record analysis cannot take place without first keeping records. </a:t>
            </a:r>
            <a:endParaRPr lang="en-US" sz="2800"/>
          </a:p>
          <a:p>
            <a:pPr eaLnBrk="1" hangingPunct="1"/>
            <a:r>
              <a:rPr lang="en-GB" sz="2800"/>
              <a:t>Therefore, establishing and using an effective farm record-keeping system for an ongoing farm operation aids</a:t>
            </a:r>
            <a:endParaRPr lang="en-US" sz="2800"/>
          </a:p>
          <a:p>
            <a:pPr eaLnBrk="1" hangingPunct="1"/>
            <a:r>
              <a:rPr lang="en-US" sz="2800"/>
              <a:t>-</a:t>
            </a:r>
            <a:r>
              <a:rPr lang="en-GB" sz="2800"/>
              <a:t> in farm planning, </a:t>
            </a:r>
            <a:endParaRPr lang="en-US" sz="2800"/>
          </a:p>
          <a:p>
            <a:pPr eaLnBrk="1" hangingPunct="1"/>
            <a:r>
              <a:rPr lang="en-US" sz="2800"/>
              <a:t>-</a:t>
            </a:r>
            <a:r>
              <a:rPr lang="en-GB" sz="2800"/>
              <a:t>informed decision-making</a:t>
            </a:r>
            <a:r>
              <a:rPr lang="en-US" sz="2800"/>
              <a:t>,</a:t>
            </a:r>
            <a:r>
              <a:rPr lang="en-GB" sz="2800"/>
              <a:t> and </a:t>
            </a:r>
            <a:endParaRPr lang="en-US" sz="2800"/>
          </a:p>
          <a:p>
            <a:pPr eaLnBrk="1" hangingPunct="1"/>
            <a:r>
              <a:rPr lang="en-GB" sz="2800"/>
              <a:t>analysis of both production and financial records</a:t>
            </a:r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4C8C78-73E2-458F-A356-6D608E7AA072}" type="slidenum">
              <a:rPr lang="en-GB" sz="1400">
                <a:solidFill>
                  <a:srgbClr val="FFFFFF"/>
                </a:solidFill>
                <a:latin typeface="Franklin Gothic Book" panose="020B05030201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2057</TotalTime>
  <Words>763</Words>
  <Application>Microsoft Office PowerPoint</Application>
  <PresentationFormat>Widescreen</PresentationFormat>
  <Paragraphs>95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15</vt:i4>
      </vt:variant>
    </vt:vector>
  </HeadingPairs>
  <TitlesOfParts>
    <vt:vector size="31" baseType="lpstr">
      <vt:lpstr>Arial</vt:lpstr>
      <vt:lpstr>Calibri</vt:lpstr>
      <vt:lpstr>Calibri Light</vt:lpstr>
      <vt:lpstr>CG Times</vt:lpstr>
      <vt:lpstr>Franklin Gothic Book</vt:lpstr>
      <vt:lpstr>Perpetua</vt:lpstr>
      <vt:lpstr>Times New Roman</vt:lpstr>
      <vt:lpstr>Wingdings 2</vt:lpstr>
      <vt:lpstr>Office Theme</vt:lpstr>
      <vt:lpstr>Equity</vt:lpstr>
      <vt:lpstr>1_Equity</vt:lpstr>
      <vt:lpstr>2_Equity</vt:lpstr>
      <vt:lpstr>3_Equity</vt:lpstr>
      <vt:lpstr>4_Equity</vt:lpstr>
      <vt:lpstr>5_Equity</vt:lpstr>
      <vt:lpstr>6_Equity</vt:lpstr>
      <vt:lpstr>PowerPoint Presentation</vt:lpstr>
      <vt:lpstr>GUEST LECTURE TO FACULTY OF AGRICULTURE YEAR 1 STUDENTS</vt:lpstr>
      <vt:lpstr>Contribution cont.. Agripreneurship</vt:lpstr>
      <vt:lpstr>Agripreneur </vt:lpstr>
      <vt:lpstr>UNLOCKING THE SECTOR POTENTIAL (Through Commodity Value Chain Analysis)</vt:lpstr>
      <vt:lpstr>OBJECTIVE OF THE VCA</vt:lpstr>
      <vt:lpstr>PowerPoint Presentation</vt:lpstr>
      <vt:lpstr>Record-keeping or record analysis? </vt:lpstr>
      <vt:lpstr>Record Keeping cont..</vt:lpstr>
      <vt:lpstr>Production or financial records? </vt:lpstr>
      <vt:lpstr>Financial records cont..</vt:lpstr>
      <vt:lpstr>Production records</vt:lpstr>
      <vt:lpstr>Selecting a recordkeeping system </vt:lpstr>
      <vt:lpstr>Selecting a recordkeeping system cont.. </vt:lpstr>
      <vt:lpstr>REFERENCES: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account</cp:lastModifiedBy>
  <cp:revision>126</cp:revision>
  <dcterms:created xsi:type="dcterms:W3CDTF">2019-03-10T18:41:38Z</dcterms:created>
  <dcterms:modified xsi:type="dcterms:W3CDTF">2021-12-11T11:23:17Z</dcterms:modified>
</cp:coreProperties>
</file>